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5"/>
  </p:notesMasterIdLst>
  <p:sldIdLst>
    <p:sldId id="257" r:id="rId3"/>
    <p:sldId id="258" r:id="rId4"/>
    <p:sldId id="260" r:id="rId5"/>
    <p:sldId id="261" r:id="rId6"/>
    <p:sldId id="262" r:id="rId7"/>
    <p:sldId id="265" r:id="rId8"/>
    <p:sldId id="266" r:id="rId9"/>
    <p:sldId id="283" r:id="rId10"/>
    <p:sldId id="284" r:id="rId11"/>
    <p:sldId id="285" r:id="rId12"/>
    <p:sldId id="267" r:id="rId13"/>
    <p:sldId id="286" r:id="rId14"/>
    <p:sldId id="291" r:id="rId15"/>
    <p:sldId id="268" r:id="rId16"/>
    <p:sldId id="269" r:id="rId17"/>
    <p:sldId id="292" r:id="rId18"/>
    <p:sldId id="295" r:id="rId19"/>
    <p:sldId id="289" r:id="rId20"/>
    <p:sldId id="270" r:id="rId21"/>
    <p:sldId id="293" r:id="rId22"/>
    <p:sldId id="271" r:id="rId23"/>
    <p:sldId id="278" r:id="rId24"/>
    <p:sldId id="273" r:id="rId25"/>
    <p:sldId id="272" r:id="rId26"/>
    <p:sldId id="279" r:id="rId27"/>
    <p:sldId id="280" r:id="rId28"/>
    <p:sldId id="287" r:id="rId29"/>
    <p:sldId id="294" r:id="rId30"/>
    <p:sldId id="288" r:id="rId31"/>
    <p:sldId id="296" r:id="rId32"/>
    <p:sldId id="281" r:id="rId33"/>
    <p:sldId id="282" r:id="rId3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99"/>
    <p:restoredTop sz="94723"/>
  </p:normalViewPr>
  <p:slideViewPr>
    <p:cSldViewPr snapToGrid="0" snapToObjects="1">
      <p:cViewPr varScale="1">
        <p:scale>
          <a:sx n="122" d="100"/>
          <a:sy n="122" d="100"/>
        </p:scale>
        <p:origin x="224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19931-3E65-C947-BA6F-2E4B4C2E2F3D}" type="datetimeFigureOut">
              <a:rPr lang="es-ES_tradnl" smtClean="0"/>
              <a:t>3/10/16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0883A-49D1-5D4A-B14E-436EB673141E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6173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9F0BB9-F962-C74B-B2CA-A7E19D7621CD}" type="slidenum">
              <a:rPr lang="en-US" altLang="es-ES_tradnl">
                <a:solidFill>
                  <a:srgbClr val="000000"/>
                </a:solidFill>
              </a:rPr>
              <a:pPr/>
              <a:t>1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018259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10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392598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11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545292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12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102208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13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415453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14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470286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15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041619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16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810427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17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120290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18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590782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19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680582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949958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20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281454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21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319657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22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1550304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23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5516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24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709957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25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979873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26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6259865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27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1272672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28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9504044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29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014506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3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946879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30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6681023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31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9048835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32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525959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4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412823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5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61001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6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519956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7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596588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8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1826104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9095D1-B205-8749-BA57-02F18720C6A6}" type="slidenum">
              <a:rPr lang="en-US" altLang="es-ES_tradnl">
                <a:solidFill>
                  <a:srgbClr val="000000"/>
                </a:solidFill>
              </a:rPr>
              <a:pPr/>
              <a:t>9</a:t>
            </a:fld>
            <a:endParaRPr lang="en-US" altLang="es-ES_tradn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s-ES_tradnl"/>
          </a:p>
        </p:txBody>
      </p:sp>
    </p:spTree>
    <p:extLst>
      <p:ext uri="{BB962C8B-B14F-4D97-AF65-F5344CB8AC3E}">
        <p14:creationId xmlns:p14="http://schemas.microsoft.com/office/powerpoint/2010/main" val="208785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5181600"/>
            <a:ext cx="10058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s-ES_tradnl" altLang="es-ES_tradnl" noProof="0" smtClean="0"/>
              <a:t>Clic para editar título</a:t>
            </a:r>
            <a:endParaRPr lang="en-US" altLang="es-ES_trad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0" y="5791200"/>
            <a:ext cx="10058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s-ES_tradnl" altLang="es-ES_tradnl" noProof="0" smtClean="0"/>
              <a:t>Haga clic para modificar el estilo de subtítulo del patrón</a:t>
            </a:r>
            <a:endParaRPr lang="en-US" altLang="es-ES_tradnl" noProof="0" smtClean="0"/>
          </a:p>
        </p:txBody>
      </p:sp>
    </p:spTree>
    <p:extLst>
      <p:ext uri="{BB962C8B-B14F-4D97-AF65-F5344CB8AC3E}">
        <p14:creationId xmlns:p14="http://schemas.microsoft.com/office/powerpoint/2010/main" val="353592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3487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458200" y="381000"/>
            <a:ext cx="2616200" cy="60198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7645400" cy="60198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6447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5181600"/>
            <a:ext cx="10058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s-ES_tradnl" altLang="es-ES_tradnl" noProof="0" smtClean="0"/>
              <a:t>Clic para editar título</a:t>
            </a:r>
            <a:endParaRPr lang="en-US" altLang="es-ES_tradnl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800" y="5791200"/>
            <a:ext cx="10058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s-ES_tradnl" altLang="es-ES_tradnl" noProof="0" smtClean="0"/>
              <a:t>Haga clic para modificar el estilo de subtítulo del patrón</a:t>
            </a:r>
            <a:endParaRPr lang="en-US" altLang="es-ES_tradnl" noProof="0" smtClean="0"/>
          </a:p>
        </p:txBody>
      </p:sp>
    </p:spTree>
    <p:extLst>
      <p:ext uri="{BB962C8B-B14F-4D97-AF65-F5344CB8AC3E}">
        <p14:creationId xmlns:p14="http://schemas.microsoft.com/office/powerpoint/2010/main" val="1494193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959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8451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320800" y="2133600"/>
            <a:ext cx="4775200" cy="4267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9200" y="2133600"/>
            <a:ext cx="4775200" cy="4267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3681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1898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7010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89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692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7509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19475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1202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458200" y="381000"/>
            <a:ext cx="2616200" cy="60198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7645400" cy="60198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708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4688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320800" y="2133600"/>
            <a:ext cx="4775200" cy="4267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9200" y="2133600"/>
            <a:ext cx="4775200" cy="426720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1578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6026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051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76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99893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8866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1"/>
            <a:ext cx="97536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Clic para editar título</a:t>
            </a:r>
            <a:endParaRPr lang="en-US" altLang="es-ES_tradn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2133600"/>
            <a:ext cx="9753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Haga clic para modificar el estilo de texto del patrón</a:t>
            </a:r>
          </a:p>
          <a:p>
            <a:pPr lvl="1"/>
            <a:r>
              <a:rPr lang="es-ES_tradnl" altLang="es-ES_tradnl" smtClean="0"/>
              <a:t>Segundo nivel</a:t>
            </a:r>
          </a:p>
          <a:p>
            <a:pPr lvl="2"/>
            <a:r>
              <a:rPr lang="es-ES_tradnl" altLang="es-ES_tradnl" smtClean="0"/>
              <a:t>Tercer nivel</a:t>
            </a:r>
          </a:p>
          <a:p>
            <a:pPr lvl="3"/>
            <a:r>
              <a:rPr lang="es-ES_tradnl" altLang="es-ES_tradnl" smtClean="0"/>
              <a:t>Cuarto nivel</a:t>
            </a:r>
          </a:p>
          <a:p>
            <a:pPr lvl="4"/>
            <a:r>
              <a:rPr lang="es-ES_tradnl" altLang="es-ES_tradnl" smtClean="0"/>
              <a:t>Quinto nivel</a:t>
            </a:r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4882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1"/>
            <a:ext cx="97536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Clic para editar título</a:t>
            </a:r>
            <a:endParaRPr lang="en-US" altLang="es-ES_tradn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2133600"/>
            <a:ext cx="9753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 smtClean="0"/>
              <a:t>Haga clic para modificar el estilo de texto del patrón</a:t>
            </a:r>
          </a:p>
          <a:p>
            <a:pPr lvl="1"/>
            <a:r>
              <a:rPr lang="es-ES_tradnl" altLang="es-ES_tradnl" smtClean="0"/>
              <a:t>Segundo nivel</a:t>
            </a:r>
          </a:p>
          <a:p>
            <a:pPr lvl="2"/>
            <a:r>
              <a:rPr lang="es-ES_tradnl" altLang="es-ES_tradnl" smtClean="0"/>
              <a:t>Tercer nivel</a:t>
            </a:r>
          </a:p>
          <a:p>
            <a:pPr lvl="3"/>
            <a:r>
              <a:rPr lang="es-ES_tradnl" altLang="es-ES_tradnl" smtClean="0"/>
              <a:t>Cuarto nivel</a:t>
            </a:r>
          </a:p>
          <a:p>
            <a:pPr lvl="4"/>
            <a:r>
              <a:rPr lang="es-ES_tradnl" altLang="es-ES_tradnl" smtClean="0"/>
              <a:t>Quinto nivel</a:t>
            </a:r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47813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hyperlink" Target="mailto:oscarp347@gmail.com" TargetMode="External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17444" y="4572000"/>
            <a:ext cx="113335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4800" dirty="0" smtClean="0">
                <a:latin typeface="Britannic Bold" charset="0"/>
                <a:ea typeface="Britannic Bold" charset="0"/>
                <a:cs typeface="Britannic Bold" charset="0"/>
              </a:rPr>
              <a:t>PLANEACIÓN ESTRATÉGICA Y OPERATIVA</a:t>
            </a:r>
            <a:endParaRPr lang="es-ES" sz="4800" dirty="0" smtClean="0">
              <a:latin typeface="Britannic Bold" charset="0"/>
              <a:ea typeface="Britannic Bold" charset="0"/>
              <a:cs typeface="Britannic Bold" charset="0"/>
            </a:endParaRPr>
          </a:p>
          <a:p>
            <a:pPr algn="r"/>
            <a:r>
              <a:rPr lang="es-ES" sz="3000" dirty="0" smtClean="0">
                <a:latin typeface="Britannic Bold" charset="0"/>
                <a:ea typeface="Britannic Bold" charset="0"/>
                <a:cs typeface="Britannic Bold" charset="0"/>
              </a:rPr>
              <a:t>EN INSTITUCIONES EDUCATIVAS</a:t>
            </a:r>
            <a:endParaRPr lang="es-ES_tradnl" sz="3000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39" y="554303"/>
            <a:ext cx="4101737" cy="282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0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00897"/>
            <a:ext cx="921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Algunas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matrices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que nos pueden orientar: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926" y="1462562"/>
            <a:ext cx="8242300" cy="27907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9926" y="4253310"/>
            <a:ext cx="8271824" cy="241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9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13254"/>
            <a:ext cx="92118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Una vez que se definen los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factores críticos o elementos estratégicos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así como el análisis de fuerzas, debilidades, retos y oportunidades,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se definen las estrategias que permitirán definir los “cómo” y los planes de acción a seguir. 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Las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estrategias deben cumplir con las siguientes características: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Técnicamente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factibles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y políticamente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aceptables.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Congruentes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con la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misión, visión y valores institucionales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Atendiendo a los factores críticos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definidos en esta etapa.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850" y="4429573"/>
            <a:ext cx="5276451" cy="228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00897"/>
            <a:ext cx="9211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Una vez que tenemos identificadas las fortalezas, debilidades, oportunidades y amenazas en cada dimensión, es necesario relacionarlas para poder señalar los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objetivos estratégicos</a:t>
            </a:r>
            <a:r>
              <a:rPr lang="es-ES_tradnl" sz="2400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: </a:t>
            </a:r>
            <a:endParaRPr lang="es-ES_tradnl" sz="2400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36" y="2201226"/>
            <a:ext cx="9024288" cy="475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9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36" y="1963621"/>
            <a:ext cx="9211881" cy="466815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705136" y="993913"/>
            <a:ext cx="9211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ANÁLISIS CAME: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identificar los objetivos estratégicos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derivados del resultado del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DAFO.</a:t>
            </a:r>
            <a:endParaRPr lang="es-ES_tradnl" sz="2400" dirty="0">
              <a:solidFill>
                <a:srgbClr val="FF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75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705136" y="988541"/>
            <a:ext cx="92118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Las metas son el medio para relacionar las estrategias y los planes de acción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(fase última del despliegue de la planeación). Son consideradas el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primer paso para hacer operativas las estrategias institucionales. </a:t>
            </a:r>
          </a:p>
          <a:p>
            <a:pPr algn="just"/>
            <a:endParaRPr lang="es-ES_tradnl" sz="2400" dirty="0">
              <a:solidFill>
                <a:srgbClr val="FF000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Las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metas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ayudan 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determinar dónde debe el directivo invertir el tiempo personal y de los profesores y empleados, el talento y la energía.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Las metas son escritas en pocas palabras.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365" y="3666197"/>
            <a:ext cx="5969000" cy="302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2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13254"/>
            <a:ext cx="921188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Cuando se definen las metas para las estrategias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se deben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evaluar de acuerdo con ciertos parámetros:</a:t>
            </a:r>
          </a:p>
          <a:p>
            <a:pPr algn="just"/>
            <a:endParaRPr lang="es-ES_tradnl" sz="2400" dirty="0" smtClean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Las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metas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que se definieron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apoyan la misión y visión institucionales.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Las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metas</a:t>
            </a:r>
            <a:r>
              <a:rPr lang="es-ES_tradnl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son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claras  y concisas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Las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metas no deben ser incompatibles.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Las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metas deben ser suficientes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sin que falte alguna directriz estratégica. </a:t>
            </a:r>
          </a:p>
          <a:p>
            <a:pPr marL="342900" indent="-342900">
              <a:buFont typeface="Arial" charset="0"/>
              <a:buChar char="•"/>
            </a:pPr>
            <a:endParaRPr lang="es-ES_tradnl" sz="22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027" y="4411362"/>
            <a:ext cx="6981568" cy="228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9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705136" y="993913"/>
            <a:ext cx="92118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Matrices</a:t>
            </a:r>
            <a:r>
              <a:rPr lang="es-ES_tradnl" sz="2400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 de Planeación estratégica:</a:t>
            </a:r>
          </a:p>
          <a:p>
            <a:pPr marL="342900" indent="-342900">
              <a:buFontTx/>
              <a:buChar char="-"/>
            </a:pPr>
            <a:r>
              <a:rPr lang="es-ES_tradnl" sz="2400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Objetivos estratégicos</a:t>
            </a:r>
            <a:r>
              <a:rPr lang="es-ES_tradnl" sz="2400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s-ES_tradnl" sz="2400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Indicador</a:t>
            </a:r>
            <a:endParaRPr lang="es-ES_tradnl" sz="2400" dirty="0" smtClean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Tx/>
              <a:buChar char="-"/>
            </a:pPr>
            <a:r>
              <a:rPr lang="es-ES_tradnl" sz="2400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Meta.</a:t>
            </a:r>
            <a:endParaRPr lang="es-ES_tradnl" sz="2400" dirty="0" smtClean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Tx/>
              <a:buChar char="-"/>
            </a:pPr>
            <a:r>
              <a:rPr lang="es-ES_tradnl" sz="2400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Iniciativa</a:t>
            </a:r>
            <a:r>
              <a:rPr lang="es-ES_tradnl" sz="2400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400" dirty="0" smtClean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Tx/>
              <a:buChar char="-"/>
            </a:pPr>
            <a:r>
              <a:rPr lang="es-ES_tradnl" sz="2400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Responsable.</a:t>
            </a:r>
            <a:endParaRPr lang="es-ES_tradnl" sz="2400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409840"/>
              </p:ext>
            </p:extLst>
          </p:nvPr>
        </p:nvGraphicFramePr>
        <p:xfrm>
          <a:off x="2705137" y="3452194"/>
          <a:ext cx="9211880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2376"/>
                <a:gridCol w="1842376"/>
                <a:gridCol w="1842376"/>
                <a:gridCol w="1842376"/>
                <a:gridCol w="184237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OBJETIVOS ESTRATÉGICOS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INDICADOR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META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INICIATIVA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RESPONSABLE</a:t>
                      </a:r>
                      <a:endParaRPr lang="es-ES_tradnl" sz="20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_tradnl" sz="240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29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948" y="966651"/>
            <a:ext cx="8896256" cy="57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7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919" y="855202"/>
            <a:ext cx="9322098" cy="591630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</p:spTree>
    <p:extLst>
      <p:ext uri="{BB962C8B-B14F-4D97-AF65-F5344CB8AC3E}">
        <p14:creationId xmlns:p14="http://schemas.microsoft.com/office/powerpoint/2010/main" val="142061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00897"/>
            <a:ext cx="92118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Cuando una institución realiza su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planeación estratégica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es de vital importancia,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una vez definidas las estrategias y las metas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y con un enfoque interno,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explorar las implicaciones en cuanto a recursos que requerirán dichos planes. 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Dentro de la planeación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la obtención y la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administración efectiva de recursos pueden ser consideradas como una función, programa o como una estrategia. </a:t>
            </a:r>
            <a:endParaRPr lang="es-ES_tradnl" sz="2400" dirty="0">
              <a:solidFill>
                <a:srgbClr val="FF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027" y="4047885"/>
            <a:ext cx="7036098" cy="269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8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latin typeface="Candara" charset="0"/>
                <a:ea typeface="Candara" charset="0"/>
                <a:cs typeface="Candara" charset="0"/>
              </a:rPr>
              <a:t>INTRODUCCI</a:t>
            </a:r>
            <a:r>
              <a:rPr lang="es-ES" sz="3000" b="1" dirty="0" smtClean="0">
                <a:latin typeface="Candara" charset="0"/>
                <a:ea typeface="Candara" charset="0"/>
                <a:cs typeface="Candara" charset="0"/>
              </a:rPr>
              <a:t>ÓN</a:t>
            </a:r>
            <a:endParaRPr lang="es-ES_tradnl" sz="30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 smtClean="0">
                <a:latin typeface="Arial Narrow" charset="0"/>
                <a:ea typeface="Arial Narrow" charset="0"/>
                <a:cs typeface="Arial Narrow" charset="0"/>
              </a:rPr>
              <a:t>John Thompson</a:t>
            </a:r>
            <a:endParaRPr lang="es-ES_tradnl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705136" y="1003852"/>
            <a:ext cx="9211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mecanismo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para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involucrar y comprometer al personal de la institución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con la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visión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misión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y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valores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institucionales es la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Planeación Estratégica y Operativa.</a:t>
            </a:r>
            <a:endParaRPr lang="es-ES_tradnl" sz="2400" dirty="0">
              <a:solidFill>
                <a:srgbClr val="FF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032" y="2471351"/>
            <a:ext cx="7278130" cy="40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5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890547"/>
              </p:ext>
            </p:extLst>
          </p:nvPr>
        </p:nvGraphicFramePr>
        <p:xfrm>
          <a:off x="2705136" y="2097157"/>
          <a:ext cx="894426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420"/>
                <a:gridCol w="2981420"/>
                <a:gridCol w="2981420"/>
              </a:tblGrid>
              <a:tr h="0">
                <a:tc>
                  <a:txBody>
                    <a:bodyPr/>
                    <a:lstStyle/>
                    <a:p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RECURSOS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METAS Nº 1: 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METAS Nº 2: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Financieros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Físicos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Humanos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4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Tecnológicos</a:t>
                      </a:r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24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2705136" y="1031966"/>
            <a:ext cx="9211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Todas las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instituciones educativas disponen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por lo menos, de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cuatro tipo de recursos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que son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utilizados para lograr las metas deseadas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: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116" y="4525911"/>
            <a:ext cx="6210300" cy="22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2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514962"/>
              </p:ext>
            </p:extLst>
          </p:nvPr>
        </p:nvGraphicFramePr>
        <p:xfrm>
          <a:off x="2705132" y="1139796"/>
          <a:ext cx="9211884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971"/>
                <a:gridCol w="2302971"/>
                <a:gridCol w="2302971"/>
                <a:gridCol w="23029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PLANEACIÓN NORMATIVA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PLANEACIÓN ESTRATÉGICA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PLANEACIÓN TÁCTICA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200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PLANEACIÓN OPERATIVA</a:t>
                      </a:r>
                      <a:endParaRPr lang="es-ES_tradnl" sz="2200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Visión</a:t>
                      </a:r>
                    </a:p>
                    <a:p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             </a:t>
                      </a:r>
                    </a:p>
                    <a:p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                Escenarios</a:t>
                      </a:r>
                    </a:p>
                    <a:p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Misión</a:t>
                      </a:r>
                    </a:p>
                    <a:p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Valores</a:t>
                      </a:r>
                    </a:p>
                    <a:p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endParaRPr lang="es-ES_tradnl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Evaluación del ambiente externo</a:t>
                      </a: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Objetivos</a:t>
                      </a:r>
                    </a:p>
                    <a:p>
                      <a:pPr algn="ctr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Estrategias</a:t>
                      </a:r>
                    </a:p>
                    <a:p>
                      <a:pPr algn="ctr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Metas</a:t>
                      </a: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Evaluación del ambiente </a:t>
                      </a:r>
                    </a:p>
                    <a:p>
                      <a:pPr algn="ctr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interno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Requisitos de recursos/</a:t>
                      </a:r>
                    </a:p>
                    <a:p>
                      <a:pPr algn="ctr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Evaluación</a:t>
                      </a:r>
                      <a:endParaRPr lang="es-ES_tradnl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Planes de acción</a:t>
                      </a: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Resultados</a:t>
                      </a: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endParaRPr lang="es-ES_tradnl" dirty="0" smtClean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  <a:p>
                      <a:pPr algn="ctr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Evaluación </a:t>
                      </a:r>
                    </a:p>
                    <a:p>
                      <a:pPr algn="ctr"/>
                      <a:r>
                        <a:rPr lang="es-ES_tradnl" dirty="0" smtClean="0">
                          <a:latin typeface="Candara" charset="0"/>
                          <a:ea typeface="Candara" charset="0"/>
                          <a:cs typeface="Candara" charset="0"/>
                        </a:rPr>
                        <a:t>Cualitativa y cuantitativa</a:t>
                      </a:r>
                      <a:endParaRPr lang="es-ES_tradnl" dirty="0">
                        <a:latin typeface="Candara" charset="0"/>
                        <a:ea typeface="Candara" charset="0"/>
                        <a:cs typeface="Candara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Flecha arriba y abajo 9"/>
          <p:cNvSpPr/>
          <p:nvPr/>
        </p:nvSpPr>
        <p:spPr bwMode="auto">
          <a:xfrm>
            <a:off x="2928552" y="2557849"/>
            <a:ext cx="238058" cy="1149178"/>
          </a:xfrm>
          <a:prstGeom prst="up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Flecha derecha 11"/>
          <p:cNvSpPr/>
          <p:nvPr/>
        </p:nvSpPr>
        <p:spPr bwMode="auto">
          <a:xfrm>
            <a:off x="4820271" y="2934880"/>
            <a:ext cx="516433" cy="47898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lecha arriba y abajo 13"/>
          <p:cNvSpPr/>
          <p:nvPr/>
        </p:nvSpPr>
        <p:spPr bwMode="auto">
          <a:xfrm>
            <a:off x="2928551" y="4206827"/>
            <a:ext cx="238060" cy="1193076"/>
          </a:xfrm>
          <a:prstGeom prst="up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Flecha abajo 14"/>
          <p:cNvSpPr/>
          <p:nvPr/>
        </p:nvSpPr>
        <p:spPr bwMode="auto">
          <a:xfrm flipH="1">
            <a:off x="6074551" y="2557849"/>
            <a:ext cx="177968" cy="472480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Flecha abajo 15"/>
          <p:cNvSpPr/>
          <p:nvPr/>
        </p:nvSpPr>
        <p:spPr bwMode="auto">
          <a:xfrm rot="10800000" flipH="1">
            <a:off x="6074551" y="3970587"/>
            <a:ext cx="177968" cy="472480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Flecha derecha 16"/>
          <p:cNvSpPr/>
          <p:nvPr/>
        </p:nvSpPr>
        <p:spPr bwMode="auto">
          <a:xfrm>
            <a:off x="6990366" y="2950641"/>
            <a:ext cx="516433" cy="47898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lecha abajo 17"/>
          <p:cNvSpPr/>
          <p:nvPr/>
        </p:nvSpPr>
        <p:spPr bwMode="auto">
          <a:xfrm flipH="1">
            <a:off x="10663027" y="2557849"/>
            <a:ext cx="177968" cy="472480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Flecha derecha 18"/>
          <p:cNvSpPr/>
          <p:nvPr/>
        </p:nvSpPr>
        <p:spPr bwMode="auto">
          <a:xfrm>
            <a:off x="9447582" y="2950641"/>
            <a:ext cx="516433" cy="47898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Flecha abajo 19"/>
          <p:cNvSpPr/>
          <p:nvPr/>
        </p:nvSpPr>
        <p:spPr bwMode="auto">
          <a:xfrm flipH="1">
            <a:off x="10663027" y="3605305"/>
            <a:ext cx="177968" cy="1671030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Flecha abajo 20"/>
          <p:cNvSpPr/>
          <p:nvPr/>
        </p:nvSpPr>
        <p:spPr bwMode="auto">
          <a:xfrm rot="6951796" flipH="1">
            <a:off x="8462317" y="4424440"/>
            <a:ext cx="253562" cy="2185903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76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705136" y="963827"/>
            <a:ext cx="92118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Para decir que un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proceso de planeación fue exitoso debe cumplir con la característica del despliegue en la institución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ya que es en la propia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área de trabajo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(escolar, departamentos académicos, niveles primaria, secundaria, administración, etc.)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donde ocurre realmente el cambio y donde la misión y la visión se van haciendo realidad día a día. </a:t>
            </a:r>
          </a:p>
          <a:p>
            <a:pPr algn="just"/>
            <a:endParaRPr lang="es-ES_tradnl" sz="2400" dirty="0">
              <a:solidFill>
                <a:schemeClr val="bg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A este proceso de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despliegue al ambiente de trabajo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o a la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administración diaria del trabajo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se le conoce como </a:t>
            </a:r>
            <a:r>
              <a:rPr lang="es-ES_tradnl" sz="2400" b="1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Planeación Operativa de la Institución. </a:t>
            </a:r>
            <a:endParaRPr lang="es-ES_tradnl" sz="2400" b="1" dirty="0">
              <a:solidFill>
                <a:srgbClr val="FF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292" y="4293650"/>
            <a:ext cx="6981567" cy="236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6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2. PLANEACIÓN OPERATIVA  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705136" y="988541"/>
            <a:ext cx="92118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planeación operativa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de una institución educativa suele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partir de una proyección del pasado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considerando además las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directrices estratégicas señaladas por las metas anuales.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planeación operativa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es la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implantación del plan estratégico institucional. </a:t>
            </a:r>
            <a:endParaRPr lang="es-ES_tradnl" sz="2400" dirty="0">
              <a:solidFill>
                <a:srgbClr val="FF000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896" y="3296865"/>
            <a:ext cx="6379793" cy="330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2" name="Rectángulo redondeado 1"/>
          <p:cNvSpPr/>
          <p:nvPr/>
        </p:nvSpPr>
        <p:spPr bwMode="auto">
          <a:xfrm>
            <a:off x="2781680" y="3174375"/>
            <a:ext cx="1875802" cy="89899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2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ndara" charset="0"/>
                <a:ea typeface="Candara" charset="0"/>
                <a:cs typeface="Candara" charset="0"/>
              </a:rPr>
              <a:t>PLANEACIÓN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ndara" charset="0"/>
                <a:ea typeface="Candara" charset="0"/>
                <a:cs typeface="Candara" charset="0"/>
              </a:rPr>
              <a:t>OPERATIVA</a:t>
            </a:r>
            <a:endParaRPr kumimoji="0" lang="es-ES_tradnl" sz="2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8" name="Rectángulo redondeado 7"/>
          <p:cNvSpPr/>
          <p:nvPr/>
        </p:nvSpPr>
        <p:spPr bwMode="auto">
          <a:xfrm>
            <a:off x="7478961" y="1225936"/>
            <a:ext cx="3740971" cy="69329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ndara" charset="0"/>
                <a:ea typeface="Candara" charset="0"/>
                <a:cs typeface="Candara" charset="0"/>
              </a:rPr>
              <a:t>OBJETIVOS</a:t>
            </a:r>
            <a:r>
              <a:rPr kumimoji="0" lang="es-ES_tradnl" sz="2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ndara" charset="0"/>
                <a:ea typeface="Candara" charset="0"/>
                <a:cs typeface="Candara" charset="0"/>
              </a:rPr>
              <a:t> ESTRATÉGICOS</a:t>
            </a:r>
            <a:endParaRPr kumimoji="0" lang="es-ES_tradnl" sz="2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Rectángulo redondeado 8"/>
          <p:cNvSpPr/>
          <p:nvPr/>
        </p:nvSpPr>
        <p:spPr bwMode="auto">
          <a:xfrm>
            <a:off x="7478964" y="2091413"/>
            <a:ext cx="3740971" cy="69329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2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METAS</a:t>
            </a:r>
            <a:endParaRPr kumimoji="0" lang="es-ES_tradnl" sz="2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0" name="Rectángulo redondeado 9"/>
          <p:cNvSpPr/>
          <p:nvPr/>
        </p:nvSpPr>
        <p:spPr bwMode="auto">
          <a:xfrm>
            <a:off x="7478961" y="2956890"/>
            <a:ext cx="3740971" cy="69329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ndara" charset="0"/>
                <a:ea typeface="Candara" charset="0"/>
                <a:cs typeface="Candara" charset="0"/>
              </a:rPr>
              <a:t>PROYECTOS</a:t>
            </a:r>
            <a:r>
              <a:rPr kumimoji="0" lang="es-ES_tradnl" sz="22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ndara" charset="0"/>
                <a:ea typeface="Candara" charset="0"/>
                <a:cs typeface="Candara" charset="0"/>
              </a:rPr>
              <a:t> Y ACTIVIDADES</a:t>
            </a:r>
            <a:endParaRPr kumimoji="0" lang="es-ES_tradnl" sz="2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1" name="Rectángulo redondeado 10"/>
          <p:cNvSpPr/>
          <p:nvPr/>
        </p:nvSpPr>
        <p:spPr bwMode="auto">
          <a:xfrm>
            <a:off x="7478962" y="4026659"/>
            <a:ext cx="3740971" cy="69329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ndara" charset="0"/>
                <a:ea typeface="Candara" charset="0"/>
                <a:cs typeface="Candara" charset="0"/>
              </a:rPr>
              <a:t>PROYECTOS</a:t>
            </a:r>
            <a:endParaRPr kumimoji="0" lang="es-ES_tradnl" sz="2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2" name="Rectángulo redondeado 11"/>
          <p:cNvSpPr/>
          <p:nvPr/>
        </p:nvSpPr>
        <p:spPr bwMode="auto">
          <a:xfrm>
            <a:off x="7478961" y="4876840"/>
            <a:ext cx="3740971" cy="69329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2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RESPONSABLES</a:t>
            </a:r>
            <a:endParaRPr kumimoji="0" lang="es-ES_tradnl" sz="2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3" name="Rectángulo redondeado 12"/>
          <p:cNvSpPr/>
          <p:nvPr/>
        </p:nvSpPr>
        <p:spPr bwMode="auto">
          <a:xfrm>
            <a:off x="7478961" y="5727021"/>
            <a:ext cx="3740971" cy="69329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sz="22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RECURSOS</a:t>
            </a:r>
            <a:endParaRPr kumimoji="0" lang="es-ES_tradnl" sz="2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4" name="Flecha abajo 13"/>
          <p:cNvSpPr/>
          <p:nvPr/>
        </p:nvSpPr>
        <p:spPr bwMode="auto">
          <a:xfrm rot="15019359">
            <a:off x="5669328" y="1830971"/>
            <a:ext cx="395256" cy="2187540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5" name="Flecha abajo 14"/>
          <p:cNvSpPr/>
          <p:nvPr/>
        </p:nvSpPr>
        <p:spPr bwMode="auto">
          <a:xfrm rot="17878188">
            <a:off x="5635781" y="3254785"/>
            <a:ext cx="462558" cy="2237037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710" y="5360626"/>
            <a:ext cx="2443445" cy="119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1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2. </a:t>
            </a:r>
            <a:r>
              <a:rPr lang="es-ES_tradnl" sz="3000" b="1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PLANEACIÓN OPERATIVA  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25611"/>
            <a:ext cx="92118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planeación operativa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está compuesta particularmente por:</a:t>
            </a:r>
          </a:p>
          <a:p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definición de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objetivos y de planes de acción o proyectos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marL="342900" indent="-342900">
              <a:buFont typeface="Wingdings" charset="2"/>
              <a:buChar char="ü"/>
            </a:pP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La asignación de un responsable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de la coordinación del proyecto.</a:t>
            </a:r>
          </a:p>
          <a:p>
            <a:pPr marL="342900" indent="-342900">
              <a:buFont typeface="Wingdings" charset="2"/>
              <a:buChar char="ü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asignación de los recursos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necesarios para cada proyecto.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742" y="2964603"/>
            <a:ext cx="6828996" cy="368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1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2. </a:t>
            </a:r>
            <a:r>
              <a:rPr lang="es-ES_tradnl" sz="3000" b="1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PLANEACIÓN OPERATIVA  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5" name="Rectángulo redondeado 4"/>
          <p:cNvSpPr/>
          <p:nvPr/>
        </p:nvSpPr>
        <p:spPr bwMode="auto">
          <a:xfrm>
            <a:off x="5760606" y="1229106"/>
            <a:ext cx="2999569" cy="69329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¿Qué recursos se necesitan?</a:t>
            </a:r>
            <a:endParaRPr kumimoji="0" lang="es-ES_tradnl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Flecha derecha 6"/>
          <p:cNvSpPr/>
          <p:nvPr/>
        </p:nvSpPr>
        <p:spPr bwMode="auto">
          <a:xfrm rot="2454021">
            <a:off x="9035584" y="1745852"/>
            <a:ext cx="982950" cy="35308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Rectángulo redondeado 7"/>
          <p:cNvSpPr/>
          <p:nvPr/>
        </p:nvSpPr>
        <p:spPr bwMode="auto">
          <a:xfrm>
            <a:off x="9527059" y="2566271"/>
            <a:ext cx="2266390" cy="69329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¿Quién será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el responsable?</a:t>
            </a:r>
          </a:p>
        </p:txBody>
      </p:sp>
      <p:sp>
        <p:nvSpPr>
          <p:cNvPr id="9" name="Flecha derecha 8"/>
          <p:cNvSpPr/>
          <p:nvPr/>
        </p:nvSpPr>
        <p:spPr bwMode="auto">
          <a:xfrm rot="5400000">
            <a:off x="10200101" y="3593613"/>
            <a:ext cx="762323" cy="37070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Rectángulo redondeado 9"/>
          <p:cNvSpPr/>
          <p:nvPr/>
        </p:nvSpPr>
        <p:spPr bwMode="auto">
          <a:xfrm>
            <a:off x="9633419" y="4298368"/>
            <a:ext cx="2266390" cy="69329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¿Cuándo lo hará?</a:t>
            </a:r>
          </a:p>
        </p:txBody>
      </p:sp>
      <p:sp>
        <p:nvSpPr>
          <p:cNvPr id="12" name="Rectángulo redondeado 11"/>
          <p:cNvSpPr/>
          <p:nvPr/>
        </p:nvSpPr>
        <p:spPr bwMode="auto">
          <a:xfrm>
            <a:off x="5760606" y="5579632"/>
            <a:ext cx="2999569" cy="69329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¿Cómo lo hará?</a:t>
            </a:r>
            <a:endParaRPr kumimoji="0" lang="es-ES_tradnl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3" name="Flecha derecha 12"/>
          <p:cNvSpPr/>
          <p:nvPr/>
        </p:nvSpPr>
        <p:spPr bwMode="auto">
          <a:xfrm rot="8997787">
            <a:off x="8976391" y="5508392"/>
            <a:ext cx="892553" cy="35308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Flecha derecha 13"/>
          <p:cNvSpPr/>
          <p:nvPr/>
        </p:nvSpPr>
        <p:spPr bwMode="auto">
          <a:xfrm rot="13021557">
            <a:off x="4514667" y="5403087"/>
            <a:ext cx="892553" cy="35308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Rectángulo redondeado 14"/>
          <p:cNvSpPr/>
          <p:nvPr/>
        </p:nvSpPr>
        <p:spPr bwMode="auto">
          <a:xfrm>
            <a:off x="2694553" y="4321298"/>
            <a:ext cx="2266390" cy="69329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¿Dónde lo hará?</a:t>
            </a:r>
          </a:p>
        </p:txBody>
      </p:sp>
      <p:sp>
        <p:nvSpPr>
          <p:cNvPr id="16" name="Flecha derecha 15"/>
          <p:cNvSpPr/>
          <p:nvPr/>
        </p:nvSpPr>
        <p:spPr bwMode="auto">
          <a:xfrm rot="16200000">
            <a:off x="3446586" y="3615633"/>
            <a:ext cx="762323" cy="370703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Rectángulo redondeado 16"/>
          <p:cNvSpPr/>
          <p:nvPr/>
        </p:nvSpPr>
        <p:spPr bwMode="auto">
          <a:xfrm>
            <a:off x="2726261" y="2578493"/>
            <a:ext cx="2266390" cy="69329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Evaluar</a:t>
            </a:r>
          </a:p>
        </p:txBody>
      </p:sp>
      <p:sp>
        <p:nvSpPr>
          <p:cNvPr id="18" name="Flecha derecha 17"/>
          <p:cNvSpPr/>
          <p:nvPr/>
        </p:nvSpPr>
        <p:spPr bwMode="auto">
          <a:xfrm rot="19285407">
            <a:off x="4501176" y="1756601"/>
            <a:ext cx="982950" cy="35308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436" y="2767330"/>
            <a:ext cx="2113422" cy="174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2. </a:t>
            </a:r>
            <a:r>
              <a:rPr lang="es-ES_tradnl" sz="3000" b="1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PLANEACIÓN OPERATIVA  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313" y="1658982"/>
            <a:ext cx="8003480" cy="510016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705136" y="979714"/>
            <a:ext cx="9211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En las instituciones educativas se pueden plantear distintos tipos de proyectos: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07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2. </a:t>
            </a:r>
            <a:r>
              <a:rPr lang="es-ES_tradnl" sz="3000" b="1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PLANEACIÓN OPERATIVA  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2705136" y="979714"/>
            <a:ext cx="921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Etapas del desarrollo de un proyecto: 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910" y="1565891"/>
            <a:ext cx="8312331" cy="48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9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2. </a:t>
            </a:r>
            <a:r>
              <a:rPr lang="es-ES_tradnl" sz="3000" b="1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PLANEACIÓN OPERATIVA  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705136" y="979714"/>
            <a:ext cx="921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Para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formular un proyecto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se propone la siguiente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estructura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: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35" y="1748771"/>
            <a:ext cx="9211881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2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705136" y="951470"/>
            <a:ext cx="92118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Una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estrategia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se define como: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conjunto de acciones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que deberán ser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desarrolladas para lograr los objetivos estratégicos.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estrategia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especifica la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dirección de la institución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provee un esquema de cómo ve en el futuro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Es el puente entre la misión y las metas.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305" y="3629126"/>
            <a:ext cx="9116712" cy="305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0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2. </a:t>
            </a:r>
            <a:r>
              <a:rPr lang="es-ES_tradnl" sz="3000" b="1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PLANEACIÓN OPERATIVA  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35" y="1045027"/>
            <a:ext cx="9211881" cy="5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2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BIBLIOGRAFÍA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705136" y="1186248"/>
            <a:ext cx="9211881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300" noProof="1" smtClean="0">
                <a:latin typeface="Candara" charset="0"/>
                <a:ea typeface="Candara" charset="0"/>
                <a:cs typeface="Candara" charset="0"/>
              </a:rPr>
              <a:t>Ruiz, M., (2015). Sistema de planeación para instituciones educativas. Ciudad de México: Editorial Trillas.</a:t>
            </a:r>
          </a:p>
          <a:p>
            <a:pPr algn="just"/>
            <a:endParaRPr lang="es-ES" sz="23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Mendoza, J., (2013). Manual de Gesti</a:t>
            </a:r>
            <a:r>
              <a:rPr lang="es-ES" sz="2300" noProof="1" smtClean="0">
                <a:latin typeface="Candara" charset="0"/>
                <a:ea typeface="Candara" charset="0"/>
                <a:cs typeface="Candara" charset="0"/>
              </a:rPr>
              <a:t>ón de Instituciones educativas. Lima: Colectivo de Investigación e Innovación Pedagógica “sembrando saberes”.</a:t>
            </a:r>
          </a:p>
          <a:p>
            <a:pPr algn="just"/>
            <a:endParaRPr lang="es-ES" sz="2300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300" noProof="1" smtClean="0">
                <a:latin typeface="Candara" charset="0"/>
                <a:ea typeface="Candara" charset="0"/>
                <a:cs typeface="Candara" charset="0"/>
              </a:rPr>
              <a:t>Ander-EGG, E., (2000). La planificación educativa. Buenos Aires: Editorial Magisterio del  Río de la Plata.</a:t>
            </a:r>
          </a:p>
          <a:p>
            <a:pPr algn="just"/>
            <a:endParaRPr lang="es-ES" sz="2300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300" noProof="1" smtClean="0">
                <a:latin typeface="Candara" charset="0"/>
                <a:ea typeface="Candara" charset="0"/>
                <a:cs typeface="Candara" charset="0"/>
              </a:rPr>
              <a:t>García, E., (2014). Planeación estratégica. Ciudad de México: Editorial Trillas.</a:t>
            </a:r>
          </a:p>
          <a:p>
            <a:pPr algn="just"/>
            <a:endParaRPr lang="es-ES" sz="2300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300" noProof="1" smtClean="0">
                <a:latin typeface="Candara" charset="0"/>
                <a:ea typeface="Candara" charset="0"/>
                <a:cs typeface="Candara" charset="0"/>
              </a:rPr>
              <a:t>Rivera, J., (2010).Herramientas de gestión educativa. Bogotá: Magisterio editorial.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 </a:t>
            </a:r>
            <a:endParaRPr lang="es-ES_tradnl" sz="2500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07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30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ELABORACIÓN DE DIAPOSITIVAS</a:t>
            </a:r>
            <a:endParaRPr lang="es-ES_tradnl" sz="3000" b="1" dirty="0">
              <a:solidFill>
                <a:srgbClr val="4D4D4D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3 Rectángulo"/>
          <p:cNvSpPr/>
          <p:nvPr/>
        </p:nvSpPr>
        <p:spPr>
          <a:xfrm>
            <a:off x="2705136" y="1231510"/>
            <a:ext cx="677104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OSCAR ARMANDO PÉREZ </a:t>
            </a:r>
            <a:r>
              <a:rPr lang="es-E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SAYAGO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Bogotá, Colombia.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Celular: (+57) 3214449650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Correo: 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  <a:hlinkClick r:id="rId4"/>
              </a:rPr>
              <a:t>oscarp347@gmail.com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205" y="3063340"/>
            <a:ext cx="8303741" cy="277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705136" y="1000897"/>
            <a:ext cx="92118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Las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estrategias orientadas y definidas de acuerdo con los escenarios planteados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previamente, deben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ayudar a optimizar las fortalezas de la institución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transformar las debilidades en fortalezas 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y 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prevenirlas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definiendo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acciones para responder a los retos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que depara el entorno en un futuro.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076" y="2939889"/>
            <a:ext cx="7874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8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 smtClean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</a:t>
            </a:r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705136" y="976184"/>
            <a:ext cx="92118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Como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primer paso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para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desarrollar la planeación estratégica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se recomienda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reflexionar sobre las siguientes preguntas</a:t>
            </a:r>
            <a:r>
              <a:rPr lang="es-ES_tradnl" sz="24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:</a:t>
            </a:r>
          </a:p>
          <a:p>
            <a:pPr algn="just"/>
            <a:endParaRPr lang="es-ES_tradnl" sz="2400" dirty="0" smtClean="0">
              <a:solidFill>
                <a:schemeClr val="bg2">
                  <a:lumMod val="60000"/>
                  <a:lumOff val="4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marL="457200" indent="-457200" algn="just">
              <a:buAutoNum type="alphaLcParenR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¿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Quiénes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serán nuestros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estudiantes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?</a:t>
            </a:r>
          </a:p>
          <a:p>
            <a:pPr marL="457200" indent="-457200" algn="just">
              <a:buAutoNum type="alphaLcParenR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¿Qué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debemos estar enseñando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?</a:t>
            </a:r>
          </a:p>
          <a:p>
            <a:pPr marL="457200" indent="-457200" algn="just">
              <a:buAutoNum type="alphaLcParenR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¿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Cómo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se deberá estar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enseñando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?</a:t>
            </a:r>
          </a:p>
          <a:p>
            <a:pPr marL="457200" indent="-457200" algn="just">
              <a:buAutoNum type="alphaLcParenR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¿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Cómo aprenderán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los estudiantes?</a:t>
            </a:r>
          </a:p>
          <a:p>
            <a:pPr marL="457200" indent="-457200" algn="just">
              <a:buAutoNum type="alphaLcParenR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¿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Qué necesidades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tendrá la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sociedad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?</a:t>
            </a:r>
          </a:p>
          <a:p>
            <a:pPr marL="457200" indent="-457200" algn="just">
              <a:buAutoNum type="alphaLcParenR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¿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Cómo espera la sociedad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que se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satisfagan sus necesidades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?</a:t>
            </a:r>
          </a:p>
          <a:p>
            <a:pPr marL="457200" indent="-457200" algn="just">
              <a:buAutoNum type="alphaLcParenR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¿Qué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función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 tendrá el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aprendizaje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?</a:t>
            </a:r>
          </a:p>
          <a:p>
            <a:pPr marL="457200" indent="-457200" algn="just">
              <a:buAutoNum type="alphaLcParenR"/>
            </a:pP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¿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Cuánto costará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todo esto?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956" y="5131168"/>
            <a:ext cx="4730240" cy="162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705136" y="1013254"/>
            <a:ext cx="92118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Una vez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planteado estos interrogantes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procedemos 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hacer un análisis interno y externo de la institución educativa.</a:t>
            </a: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ANÁLISIS INTERNO.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Consiste en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definir las fuerzas y debilidades de la institución educativa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con el objetivo de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definir a la institución en este período en particular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y lo que es o no es capaz de lograr. </a:t>
            </a:r>
            <a:endParaRPr lang="es-ES_tradnl" sz="2400" b="1" dirty="0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831" y="3396907"/>
            <a:ext cx="8013700" cy="305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9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705136" y="988541"/>
            <a:ext cx="92118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dirty="0" smtClean="0">
                <a:latin typeface="Candara" charset="0"/>
                <a:ea typeface="Candara" charset="0"/>
                <a:cs typeface="Candara" charset="0"/>
              </a:rPr>
              <a:t>ANÁLISIS EXTERNO.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Espera obtener las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oportunidades y retos que le aguardan a la institución en su interacción con el medio ambiente. </a:t>
            </a:r>
          </a:p>
          <a:p>
            <a:pPr algn="just"/>
            <a:endParaRPr lang="es-ES_tradnl" sz="2400" dirty="0">
              <a:solidFill>
                <a:srgbClr val="FF000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finalidad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del análisis externo es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ayudar a la institución a entender el contexto que la rodea</a:t>
            </a:r>
            <a:r>
              <a:rPr lang="es-ES_tradnl" sz="2400" dirty="0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y las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condiciones de cada grupo de interés involucrado en ella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así como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comparar los servicios actuales educativos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contra los posibles servicios que deberá ofrecer.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087" y="3666197"/>
            <a:ext cx="80899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1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944" y="1025611"/>
            <a:ext cx="8920264" cy="583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5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705136" y="301204"/>
            <a:ext cx="9211881" cy="553998"/>
          </a:xfrm>
          <a:prstGeom prst="rect">
            <a:avLst/>
          </a:prstGeom>
          <a:noFill/>
          <a:ln w="25400" cmpd="thinThick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3000" b="1" dirty="0">
                <a:solidFill>
                  <a:srgbClr val="4D4D4D"/>
                </a:solidFill>
                <a:latin typeface="Candara" charset="0"/>
                <a:ea typeface="Candara" charset="0"/>
                <a:cs typeface="Candara" charset="0"/>
              </a:rPr>
              <a:t>1. PLANEACIÓN ESTRATÉGICA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9148" y="2097157"/>
            <a:ext cx="2126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El principal beneficio de la planeación es que fuerza a las personas a pensar.</a:t>
            </a:r>
          </a:p>
          <a:p>
            <a:pPr algn="ctr"/>
            <a:r>
              <a:rPr lang="es-ES_tradnl" sz="1600" dirty="0">
                <a:solidFill>
                  <a:srgbClr val="4D4D4D"/>
                </a:solidFill>
                <a:latin typeface="Arial Narrow" charset="0"/>
                <a:ea typeface="Arial Narrow" charset="0"/>
                <a:cs typeface="Arial Narrow" charset="0"/>
              </a:rPr>
              <a:t>John Thompson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049" y="1677087"/>
            <a:ext cx="9038968" cy="518091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05136" y="988541"/>
            <a:ext cx="9211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instrumento FODA 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nos puede </a:t>
            </a:r>
            <a:r>
              <a:rPr lang="es-ES_tradnl" sz="2400" dirty="0" smtClean="0">
                <a:solidFill>
                  <a:srgbClr val="FF0000"/>
                </a:solidFill>
                <a:latin typeface="Candara" charset="0"/>
                <a:ea typeface="Candara" charset="0"/>
                <a:cs typeface="Candara" charset="0"/>
              </a:rPr>
              <a:t>orientar para hacer los respectivos análisis</a:t>
            </a:r>
            <a:r>
              <a:rPr lang="es-ES_tradnl" sz="2400" dirty="0" smtClean="0">
                <a:latin typeface="Candara" charset="0"/>
                <a:ea typeface="Candara" charset="0"/>
                <a:cs typeface="Candara" charset="0"/>
              </a:rPr>
              <a:t>, teniendo en cuenta las dimensiones de la gestión educativa.</a:t>
            </a:r>
            <a:endParaRPr lang="es-ES_tradnl" sz="24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83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powerpoint-template-24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00629E"/>
      </a:lt2>
      <a:accent1>
        <a:srgbClr val="0077C0"/>
      </a:accent1>
      <a:accent2>
        <a:srgbClr val="0082D2"/>
      </a:accent2>
      <a:accent3>
        <a:srgbClr val="FFFFFF"/>
      </a:accent3>
      <a:accent4>
        <a:srgbClr val="404040"/>
      </a:accent4>
      <a:accent5>
        <a:srgbClr val="AABDDC"/>
      </a:accent5>
      <a:accent6>
        <a:srgbClr val="0075BE"/>
      </a:accent6>
      <a:hlink>
        <a:srgbClr val="008CE2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D5B12"/>
        </a:lt2>
        <a:accent1>
          <a:srgbClr val="E6721D"/>
        </a:accent1>
        <a:accent2>
          <a:srgbClr val="F09125"/>
        </a:accent2>
        <a:accent3>
          <a:srgbClr val="FFFFFF"/>
        </a:accent3>
        <a:accent4>
          <a:srgbClr val="404040"/>
        </a:accent4>
        <a:accent5>
          <a:srgbClr val="F0BCAB"/>
        </a:accent5>
        <a:accent6>
          <a:srgbClr val="D98320"/>
        </a:accent6>
        <a:hlink>
          <a:srgbClr val="F0973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B5206"/>
        </a:lt2>
        <a:accent1>
          <a:srgbClr val="622C0A"/>
        </a:accent1>
        <a:accent2>
          <a:srgbClr val="E58218"/>
        </a:accent2>
        <a:accent3>
          <a:srgbClr val="FFFFFF"/>
        </a:accent3>
        <a:accent4>
          <a:srgbClr val="404040"/>
        </a:accent4>
        <a:accent5>
          <a:srgbClr val="B7ACAA"/>
        </a:accent5>
        <a:accent6>
          <a:srgbClr val="CF7515"/>
        </a:accent6>
        <a:hlink>
          <a:srgbClr val="8B35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6C362C"/>
        </a:lt2>
        <a:accent1>
          <a:srgbClr val="CA792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E1BEAB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C28E32"/>
        </a:lt2>
        <a:accent1>
          <a:srgbClr val="D89306"/>
        </a:accent1>
        <a:accent2>
          <a:srgbClr val="E19E06"/>
        </a:accent2>
        <a:accent3>
          <a:srgbClr val="FFFFFF"/>
        </a:accent3>
        <a:accent4>
          <a:srgbClr val="404040"/>
        </a:accent4>
        <a:accent5>
          <a:srgbClr val="E9C8AA"/>
        </a:accent5>
        <a:accent6>
          <a:srgbClr val="CC8F05"/>
        </a:accent6>
        <a:hlink>
          <a:srgbClr val="EFB2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0082D2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0075BE"/>
        </a:accent6>
        <a:hlink>
          <a:srgbClr val="008C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owerpoint-template-24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00629E"/>
      </a:lt2>
      <a:accent1>
        <a:srgbClr val="0077C0"/>
      </a:accent1>
      <a:accent2>
        <a:srgbClr val="0082D2"/>
      </a:accent2>
      <a:accent3>
        <a:srgbClr val="FFFFFF"/>
      </a:accent3>
      <a:accent4>
        <a:srgbClr val="404040"/>
      </a:accent4>
      <a:accent5>
        <a:srgbClr val="AABDDC"/>
      </a:accent5>
      <a:accent6>
        <a:srgbClr val="0075BE"/>
      </a:accent6>
      <a:hlink>
        <a:srgbClr val="008CE2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_tradnl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CD5B12"/>
        </a:lt2>
        <a:accent1>
          <a:srgbClr val="E6721D"/>
        </a:accent1>
        <a:accent2>
          <a:srgbClr val="F09125"/>
        </a:accent2>
        <a:accent3>
          <a:srgbClr val="FFFFFF"/>
        </a:accent3>
        <a:accent4>
          <a:srgbClr val="404040"/>
        </a:accent4>
        <a:accent5>
          <a:srgbClr val="F0BCAB"/>
        </a:accent5>
        <a:accent6>
          <a:srgbClr val="D98320"/>
        </a:accent6>
        <a:hlink>
          <a:srgbClr val="F0973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BB5206"/>
        </a:lt2>
        <a:accent1>
          <a:srgbClr val="622C0A"/>
        </a:accent1>
        <a:accent2>
          <a:srgbClr val="E58218"/>
        </a:accent2>
        <a:accent3>
          <a:srgbClr val="FFFFFF"/>
        </a:accent3>
        <a:accent4>
          <a:srgbClr val="404040"/>
        </a:accent4>
        <a:accent5>
          <a:srgbClr val="B7ACAA"/>
        </a:accent5>
        <a:accent6>
          <a:srgbClr val="CF7515"/>
        </a:accent6>
        <a:hlink>
          <a:srgbClr val="8B35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6C362C"/>
        </a:lt2>
        <a:accent1>
          <a:srgbClr val="CA792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E1BEAB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C28E32"/>
        </a:lt2>
        <a:accent1>
          <a:srgbClr val="D89306"/>
        </a:accent1>
        <a:accent2>
          <a:srgbClr val="E19E06"/>
        </a:accent2>
        <a:accent3>
          <a:srgbClr val="FFFFFF"/>
        </a:accent3>
        <a:accent4>
          <a:srgbClr val="404040"/>
        </a:accent4>
        <a:accent5>
          <a:srgbClr val="E9C8AA"/>
        </a:accent5>
        <a:accent6>
          <a:srgbClr val="CC8F05"/>
        </a:accent6>
        <a:hlink>
          <a:srgbClr val="EFB2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E4980F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CF890C"/>
        </a:accent6>
        <a:hlink>
          <a:srgbClr val="F1AD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0629E"/>
        </a:lt2>
        <a:accent1>
          <a:srgbClr val="0077C0"/>
        </a:accent1>
        <a:accent2>
          <a:srgbClr val="0082D2"/>
        </a:accent2>
        <a:accent3>
          <a:srgbClr val="FFFFFF"/>
        </a:accent3>
        <a:accent4>
          <a:srgbClr val="404040"/>
        </a:accent4>
        <a:accent5>
          <a:srgbClr val="AABDDC"/>
        </a:accent5>
        <a:accent6>
          <a:srgbClr val="0075BE"/>
        </a:accent6>
        <a:hlink>
          <a:srgbClr val="008C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1795</Words>
  <Application>Microsoft Macintosh PowerPoint</Application>
  <PresentationFormat>Panorámica</PresentationFormat>
  <Paragraphs>282</Paragraphs>
  <Slides>32</Slides>
  <Notes>32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32</vt:i4>
      </vt:variant>
    </vt:vector>
  </HeadingPairs>
  <TitlesOfParts>
    <vt:vector size="42" baseType="lpstr">
      <vt:lpstr>Adobe Gothic Std B</vt:lpstr>
      <vt:lpstr>Arial Narrow</vt:lpstr>
      <vt:lpstr>Britannic Bold</vt:lpstr>
      <vt:lpstr>Calibri</vt:lpstr>
      <vt:lpstr>Candara</vt:lpstr>
      <vt:lpstr>Microsoft Sans Serif</vt:lpstr>
      <vt:lpstr>Wingdings</vt:lpstr>
      <vt:lpstr>Arial</vt:lpstr>
      <vt:lpstr>powerpoint-template-24</vt:lpstr>
      <vt:lpstr>1_powerpoint-template-24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Oscar A. Pérez Sayago</cp:lastModifiedBy>
  <cp:revision>55</cp:revision>
  <dcterms:created xsi:type="dcterms:W3CDTF">2016-09-30T13:34:28Z</dcterms:created>
  <dcterms:modified xsi:type="dcterms:W3CDTF">2016-10-03T13:01:26Z</dcterms:modified>
</cp:coreProperties>
</file>